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3"/>
  </p:notesMasterIdLst>
  <p:sldIdLst>
    <p:sldId id="346" r:id="rId3"/>
    <p:sldId id="383" r:id="rId4"/>
    <p:sldId id="307" r:id="rId5"/>
    <p:sldId id="385" r:id="rId6"/>
    <p:sldId id="386" r:id="rId7"/>
    <p:sldId id="387" r:id="rId8"/>
    <p:sldId id="384" r:id="rId9"/>
    <p:sldId id="388" r:id="rId10"/>
    <p:sldId id="389" r:id="rId11"/>
    <p:sldId id="390" r:id="rId12"/>
    <p:sldId id="310" r:id="rId13"/>
    <p:sldId id="392" r:id="rId14"/>
    <p:sldId id="327" r:id="rId15"/>
    <p:sldId id="393" r:id="rId16"/>
    <p:sldId id="311" r:id="rId17"/>
    <p:sldId id="394" r:id="rId18"/>
    <p:sldId id="395" r:id="rId19"/>
    <p:sldId id="396" r:id="rId20"/>
    <p:sldId id="397" r:id="rId21"/>
    <p:sldId id="345" r:id="rId2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A8898"/>
    <a:srgbClr val="EA5322"/>
    <a:srgbClr val="FCC818"/>
    <a:srgbClr val="2E648B"/>
    <a:srgbClr val="8CBF00"/>
    <a:srgbClr val="FF6977"/>
    <a:srgbClr val="C9AE00"/>
    <a:srgbClr val="595959"/>
    <a:srgbClr val="EE44A5"/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995" autoAdjust="0"/>
    <p:restoredTop sz="86443" autoAdjust="0"/>
  </p:normalViewPr>
  <p:slideViewPr>
    <p:cSldViewPr snapToGrid="0">
      <p:cViewPr>
        <p:scale>
          <a:sx n="66" d="100"/>
          <a:sy n="66" d="100"/>
        </p:scale>
        <p:origin x="66" y="-990"/>
      </p:cViewPr>
      <p:guideLst>
        <p:guide orient="horz" pos="917"/>
        <p:guide pos="385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39" d="100"/>
        <a:sy n="139" d="100"/>
      </p:scale>
      <p:origin x="0" y="2704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6" Type="http://schemas.openxmlformats.org/officeDocument/2006/relationships/tableStyles" Target="tableStyles.xml"/><Relationship Id="rId25" Type="http://schemas.openxmlformats.org/officeDocument/2006/relationships/viewProps" Target="viewProps.xml"/><Relationship Id="rId24" Type="http://schemas.openxmlformats.org/officeDocument/2006/relationships/presProps" Target="presProps.xml"/><Relationship Id="rId23" Type="http://schemas.openxmlformats.org/officeDocument/2006/relationships/notesMaster" Target="notesMasters/notesMaster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247C8E-FAE5-43D1-82C0-196E816DC30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72AF99-A73B-44C9-96FA-736798B6D18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0" y="172"/>
            <a:ext cx="12192000" cy="685765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8325228" y="6545425"/>
            <a:ext cx="7751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模板下载：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www.1ppt.com/moban/     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行业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www.1ppt.com/hangye/ </a:t>
            </a:r>
            <a:endParaRPr kumimoji="0" lang="en-US" altLang="zh-CN" sz="1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节日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www.1ppt.com/jieri/           PPT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素材下载：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www.1ppt.com/sucai/</a:t>
            </a:r>
            <a:endParaRPr kumimoji="0" lang="en-US" altLang="zh-CN" sz="1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背景图片：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www.1ppt.com/beijing/      PPT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图表下载：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www.1ppt.com/tubiao/      </a:t>
            </a:r>
            <a:endParaRPr kumimoji="0" lang="en-US" altLang="zh-CN" sz="1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优秀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下载：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www.1ppt.com/xiazai/        PPT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www.1ppt.com/powerpoint/      </a:t>
            </a:r>
            <a:endParaRPr kumimoji="0" lang="en-US" altLang="zh-CN" sz="1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Word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www.1ppt.com/word/              Excel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教程：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www.1ppt.com/excel/  </a:t>
            </a:r>
            <a:endParaRPr kumimoji="0" lang="en-US" altLang="zh-CN" sz="1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资料下载：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www.1ppt.com/ziliao/                PPT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课件下载：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www.1ppt.com/kejian/ </a:t>
            </a:r>
            <a:endParaRPr kumimoji="0" lang="en-US" altLang="zh-CN" sz="1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范文下载：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www.1ppt.com/fanwen/             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试卷下载：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www.1ppt.com/shiti/  </a:t>
            </a:r>
            <a:endParaRPr kumimoji="0" lang="en-US" altLang="zh-CN" sz="1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教案下载：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www.1ppt.com/jiaoan/        </a:t>
            </a:r>
            <a:endParaRPr kumimoji="0" lang="en-US" altLang="zh-CN" sz="1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字体下载：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www.1ppt.com/ziti/</a:t>
            </a:r>
            <a:endParaRPr kumimoji="0" lang="en-US" altLang="zh-CN" sz="1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 </a:t>
            </a:r>
            <a:endParaRPr kumimoji="0" lang="zh-CN" altLang="en-US" sz="1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3048"/>
            <a:ext cx="12192000" cy="68519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0" y="171"/>
            <a:ext cx="12192000" cy="6857657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0" y="213444"/>
            <a:ext cx="12192000" cy="6431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0" y="171"/>
            <a:ext cx="12192000" cy="685765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0" y="171"/>
            <a:ext cx="12192000" cy="685765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0" y="171"/>
            <a:ext cx="12192000" cy="685765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0" y="171"/>
            <a:ext cx="12192000" cy="685765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C40D9B-40DE-40F2-B1F7-10F71B5D2BB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4F500A-20A7-471A-86E3-34823246EEC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圆角矩形 9"/>
          <p:cNvSpPr/>
          <p:nvPr/>
        </p:nvSpPr>
        <p:spPr>
          <a:xfrm>
            <a:off x="1086529" y="5546763"/>
            <a:ext cx="4924428" cy="99941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pPr algn="ctr">
              <a:spcBef>
                <a:spcPct val="0"/>
              </a:spcBef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汇报人：胡迅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spcBef>
                <a:spcPct val="0"/>
              </a:spcBef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27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日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913795" y="2763618"/>
            <a:ext cx="4246880" cy="13220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zh-CN" altLang="en-US" sz="8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工作汇报</a:t>
            </a:r>
            <a:endParaRPr lang="zh-CN" altLang="en-US" sz="8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rcRect l="8350" t="9989" r="9468" b="8371"/>
          <a:stretch>
            <a:fillRect/>
          </a:stretch>
        </p:blipFill>
        <p:spPr>
          <a:xfrm>
            <a:off x="33020" y="144145"/>
            <a:ext cx="6063615" cy="602361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rcRect l="8883" t="11214" r="9442" b="8384"/>
          <a:stretch>
            <a:fillRect/>
          </a:stretch>
        </p:blipFill>
        <p:spPr>
          <a:xfrm>
            <a:off x="6023610" y="249555"/>
            <a:ext cx="6012815" cy="59188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48000">
              <a:schemeClr val="accent4">
                <a:lumMod val="60000"/>
                <a:lumOff val="40000"/>
              </a:schemeClr>
            </a:gs>
            <a:gs pos="97000">
              <a:srgbClr val="F8A221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Box 3"/>
          <p:cNvSpPr>
            <a:spLocks noChangeArrowheads="1"/>
          </p:cNvSpPr>
          <p:nvPr/>
        </p:nvSpPr>
        <p:spPr bwMode="auto">
          <a:xfrm>
            <a:off x="3328554" y="2967966"/>
            <a:ext cx="5534025" cy="922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algn="r">
              <a:buFont typeface="Arial" panose="020B0604020202020204" pitchFamily="34" charset="0"/>
              <a:buNone/>
              <a:defRPr/>
            </a:pPr>
            <a:r>
              <a:rPr lang="zh-CN" altLang="en-US" sz="5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SSD-MobileNet</a:t>
            </a:r>
            <a:endParaRPr lang="zh-CN" altLang="en-US" sz="5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AutoShape 1"/>
          <p:cNvSpPr/>
          <p:nvPr/>
        </p:nvSpPr>
        <p:spPr bwMode="auto">
          <a:xfrm>
            <a:off x="333375" y="616585"/>
            <a:ext cx="3109595" cy="544195"/>
          </a:xfrm>
          <a:custGeom>
            <a:avLst/>
            <a:gdLst>
              <a:gd name="T0" fmla="*/ 2147483646 w 21600"/>
              <a:gd name="T1" fmla="*/ 2147483646 h 21600"/>
              <a:gd name="T2" fmla="*/ 2147483646 w 21600"/>
              <a:gd name="T3" fmla="*/ 2147483646 h 21600"/>
              <a:gd name="T4" fmla="*/ 2147483646 w 21600"/>
              <a:gd name="T5" fmla="*/ 2147483646 h 21600"/>
              <a:gd name="T6" fmla="*/ 2147483646 w 21600"/>
              <a:gd name="T7" fmla="*/ 2147483646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5719" tIns="45719" rIns="45719" bIns="45719"/>
          <a:lstStyle>
            <a:lvl1pPr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SSD-MobileNet</a:t>
            </a:r>
            <a:endParaRPr lang="en-US" altLang="zh-CN" sz="1800" b="1" dirty="0" smtClean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206200" y="1679678"/>
            <a:ext cx="294957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运行官方</a:t>
            </a:r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demo</a:t>
            </a: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206200" y="2649323"/>
            <a:ext cx="439991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数据集：</a:t>
            </a:r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Pascal_VOC2012</a:t>
            </a:r>
            <a:endParaRPr lang="en-US" altLang="zh-CN" sz="2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206200" y="3618968"/>
            <a:ext cx="202184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类别：</a:t>
            </a:r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20</a:t>
            </a: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类</a:t>
            </a:r>
            <a:endParaRPr lang="zh-CN" altLang="en-US" sz="2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grpId="0" nodeType="after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100"/>
                            </p:stCondLst>
                            <p:childTnLst>
                              <p:par>
                                <p:cTn id="10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600"/>
                            </p:stCondLst>
                            <p:childTnLst>
                              <p:par>
                                <p:cTn id="14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100"/>
                            </p:stCondLst>
                            <p:childTnLst>
                              <p:par>
                                <p:cTn id="18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bldLvl="0" animBg="1" autoUpdateAnimBg="0"/>
      <p:bldP spid="12" grpId="0"/>
      <p:bldP spid="5" grpId="0"/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/>
          <p:cNvPicPr>
            <a:picLocks noChangeAspect="1"/>
          </p:cNvPicPr>
          <p:nvPr/>
        </p:nvPicPr>
        <p:blipFill>
          <a:blip r:embed="rId1"/>
          <a:srcRect r="2159"/>
          <a:stretch>
            <a:fillRect/>
          </a:stretch>
        </p:blipFill>
        <p:spPr>
          <a:xfrm>
            <a:off x="2439670" y="40640"/>
            <a:ext cx="9553575" cy="6777355"/>
          </a:xfrm>
          <a:prstGeom prst="rect">
            <a:avLst/>
          </a:prstGeom>
        </p:spPr>
      </p:pic>
      <p:sp>
        <p:nvSpPr>
          <p:cNvPr id="25" name="文本框 24"/>
          <p:cNvSpPr txBox="1"/>
          <p:nvPr/>
        </p:nvSpPr>
        <p:spPr>
          <a:xfrm>
            <a:off x="136225" y="1959078"/>
            <a:ext cx="230314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step</a:t>
            </a: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70000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136225" y="3131923"/>
            <a:ext cx="169037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loss</a:t>
            </a: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0.3</a:t>
            </a:r>
            <a:endParaRPr lang="en-US" sz="2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6750" y="32385"/>
            <a:ext cx="10897235" cy="67684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48000">
              <a:schemeClr val="accent4">
                <a:lumMod val="60000"/>
                <a:lumOff val="40000"/>
              </a:schemeClr>
            </a:gs>
            <a:gs pos="97000">
              <a:srgbClr val="F8A221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Box 3"/>
          <p:cNvSpPr>
            <a:spLocks noChangeArrowheads="1"/>
          </p:cNvSpPr>
          <p:nvPr/>
        </p:nvSpPr>
        <p:spPr bwMode="auto">
          <a:xfrm>
            <a:off x="4632844" y="2967966"/>
            <a:ext cx="2926080" cy="922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p>
            <a:pPr algn="r">
              <a:buFont typeface="Arial" panose="020B0604020202020204" pitchFamily="34" charset="0"/>
              <a:buNone/>
              <a:defRPr/>
            </a:pPr>
            <a:r>
              <a:rPr lang="zh-CN" altLang="en-US" sz="5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移植步骤</a:t>
            </a:r>
            <a:endParaRPr lang="zh-CN" altLang="en-US" sz="5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/>
          <p:cNvSpPr txBox="1"/>
          <p:nvPr/>
        </p:nvSpPr>
        <p:spPr>
          <a:xfrm>
            <a:off x="1206200" y="1679678"/>
            <a:ext cx="23164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一、平台依赖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206200" y="2649323"/>
            <a:ext cx="9417050" cy="95313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检查是否有</a:t>
            </a:r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OpenCL</a:t>
            </a: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驱动</a:t>
            </a:r>
            <a:endParaRPr lang="zh-CN" altLang="en-US" sz="2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（基于</a:t>
            </a:r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RK3399</a:t>
            </a: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Linux</a:t>
            </a: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开发，要求系统具有</a:t>
            </a:r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OpenCL</a:t>
            </a: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驱动）</a:t>
            </a:r>
            <a:endParaRPr lang="zh-CN" altLang="en-US" sz="2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/>
          <p:cNvSpPr txBox="1"/>
          <p:nvPr/>
        </p:nvSpPr>
        <p:spPr>
          <a:xfrm>
            <a:off x="749000" y="1785088"/>
            <a:ext cx="23164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二、模型转换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49000" y="2952218"/>
            <a:ext cx="5194300" cy="95313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将</a:t>
            </a:r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PC</a:t>
            </a: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端的模型</a:t>
            </a:r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(.ckpt</a:t>
            </a: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格式</a:t>
            </a:r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en-US" altLang="zh-CN" sz="2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转换为移动端的模型</a:t>
            </a:r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(.tflite</a:t>
            </a: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格式</a:t>
            </a:r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en-US" altLang="zh-CN" sz="2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43600" y="604520"/>
            <a:ext cx="5781040" cy="5647690"/>
          </a:xfrm>
          <a:prstGeom prst="rect">
            <a:avLst/>
          </a:prstGeom>
        </p:spPr>
      </p:pic>
      <p:sp>
        <p:nvSpPr>
          <p:cNvPr id="2" name="圆角矩形 1"/>
          <p:cNvSpPr/>
          <p:nvPr/>
        </p:nvSpPr>
        <p:spPr>
          <a:xfrm>
            <a:off x="6092190" y="1881505"/>
            <a:ext cx="5344160" cy="382270"/>
          </a:xfrm>
          <a:prstGeom prst="round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5" grpId="0"/>
      <p:bldP spid="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/>
          <p:cNvSpPr txBox="1"/>
          <p:nvPr/>
        </p:nvSpPr>
        <p:spPr>
          <a:xfrm>
            <a:off x="749000" y="1785088"/>
            <a:ext cx="80060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三、打补丁、下载相关依赖库和安装交叉编译工具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49000" y="3333853"/>
            <a:ext cx="485965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四、编译</a:t>
            </a:r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Label_image Demo</a:t>
            </a:r>
            <a:endParaRPr lang="en-US" altLang="zh-CN" sz="2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/>
          <p:cNvSpPr txBox="1"/>
          <p:nvPr/>
        </p:nvSpPr>
        <p:spPr>
          <a:xfrm>
            <a:off x="667085" y="383643"/>
            <a:ext cx="485965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五、运行</a:t>
            </a:r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Label_image Demo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 descr="1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21690" y="1050290"/>
            <a:ext cx="9209405" cy="2138045"/>
          </a:xfrm>
          <a:prstGeom prst="rect">
            <a:avLst/>
          </a:prstGeom>
        </p:spPr>
      </p:pic>
      <p:pic>
        <p:nvPicPr>
          <p:cNvPr id="5" name="图片 4" descr="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74165" y="3306445"/>
            <a:ext cx="8437880" cy="2683510"/>
          </a:xfrm>
          <a:prstGeom prst="rect">
            <a:avLst/>
          </a:prstGeom>
        </p:spPr>
      </p:pic>
      <p:pic>
        <p:nvPicPr>
          <p:cNvPr id="6" name="图片 5" descr="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74165" y="6095365"/>
            <a:ext cx="8475980" cy="5918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/>
        </p:nvSpPr>
        <p:spPr>
          <a:xfrm>
            <a:off x="7746480" y="1429035"/>
            <a:ext cx="2489951" cy="49213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4756785" y="1429035"/>
            <a:ext cx="2489951" cy="49213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C000"/>
              </a:solidFill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1778952" y="1429035"/>
            <a:ext cx="2489951" cy="49213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" name="组合 8"/>
          <p:cNvGrpSpPr/>
          <p:nvPr/>
        </p:nvGrpSpPr>
        <p:grpSpPr>
          <a:xfrm>
            <a:off x="870248" y="3186942"/>
            <a:ext cx="3398655" cy="2575500"/>
            <a:chOff x="2508210" y="2672862"/>
            <a:chExt cx="2654633" cy="2011680"/>
          </a:xfrm>
          <a:solidFill>
            <a:srgbClr val="EA5322"/>
          </a:solidFill>
        </p:grpSpPr>
        <p:sp>
          <p:nvSpPr>
            <p:cNvPr id="3" name="矩形 2"/>
            <p:cNvSpPr/>
            <p:nvPr/>
          </p:nvSpPr>
          <p:spPr>
            <a:xfrm>
              <a:off x="3217984" y="2672862"/>
              <a:ext cx="1944859" cy="2011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直角三角形 3"/>
            <p:cNvSpPr/>
            <p:nvPr/>
          </p:nvSpPr>
          <p:spPr>
            <a:xfrm rot="2690097">
              <a:off x="2508210" y="2966221"/>
              <a:ext cx="1416789" cy="1424974"/>
            </a:xfrm>
            <a:prstGeom prst="rtTriangle">
              <a:avLst/>
            </a:prstGeom>
            <a:grpFill/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" name="矩形 4"/>
          <p:cNvSpPr/>
          <p:nvPr/>
        </p:nvSpPr>
        <p:spPr>
          <a:xfrm>
            <a:off x="4757323" y="3186942"/>
            <a:ext cx="2488874" cy="2574386"/>
          </a:xfrm>
          <a:prstGeom prst="rect">
            <a:avLst/>
          </a:prstGeom>
          <a:solidFill>
            <a:srgbClr val="3A88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" name="组合 7"/>
          <p:cNvGrpSpPr/>
          <p:nvPr/>
        </p:nvGrpSpPr>
        <p:grpSpPr>
          <a:xfrm>
            <a:off x="7721675" y="3186942"/>
            <a:ext cx="3394079" cy="2574386"/>
            <a:chOff x="8597736" y="2671748"/>
            <a:chExt cx="2652206" cy="2011680"/>
          </a:xfrm>
          <a:solidFill>
            <a:srgbClr val="FCC818"/>
          </a:solidFill>
        </p:grpSpPr>
        <p:sp>
          <p:nvSpPr>
            <p:cNvPr id="6" name="矩形 5"/>
            <p:cNvSpPr/>
            <p:nvPr/>
          </p:nvSpPr>
          <p:spPr>
            <a:xfrm rot="10800000">
              <a:off x="8597736" y="2671748"/>
              <a:ext cx="1944859" cy="2011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直角三角形 6"/>
            <p:cNvSpPr/>
            <p:nvPr/>
          </p:nvSpPr>
          <p:spPr>
            <a:xfrm rot="13490097">
              <a:off x="9833153" y="2966221"/>
              <a:ext cx="1416789" cy="1424974"/>
            </a:xfrm>
            <a:prstGeom prst="rtTriangle">
              <a:avLst/>
            </a:prstGeom>
            <a:grpFill/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2461895" y="4151630"/>
            <a:ext cx="112522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SSD</a:t>
            </a:r>
            <a:endParaRPr lang="en-US" altLang="zh-CN" sz="36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4756785" y="3935730"/>
            <a:ext cx="2293620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SSD-MobileNet</a:t>
            </a:r>
            <a:endParaRPr lang="en-US" altLang="zh-CN" sz="32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8376904" y="3874921"/>
            <a:ext cx="1177022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移植步骤</a:t>
            </a:r>
            <a:endParaRPr lang="zh-CN" altLang="en-US" sz="3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2018544" y="1625192"/>
            <a:ext cx="201076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800" b="1" dirty="0" smtClean="0">
                <a:solidFill>
                  <a:srgbClr val="EA53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sz="8800" b="1" dirty="0">
              <a:solidFill>
                <a:srgbClr val="EA532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5161874" y="1633454"/>
            <a:ext cx="179511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8800" b="1">
                <a:solidFill>
                  <a:srgbClr val="7C35B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>
                <a:solidFill>
                  <a:srgbClr val="3A88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</a:t>
            </a:r>
            <a:endParaRPr lang="zh-CN" altLang="en-US" dirty="0">
              <a:solidFill>
                <a:srgbClr val="3A88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8181103" y="1686923"/>
            <a:ext cx="162070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8800" b="1">
                <a:solidFill>
                  <a:srgbClr val="7C35B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>
                <a:solidFill>
                  <a:srgbClr val="FCC818"/>
                </a:solidFill>
              </a:rPr>
              <a:t>03</a:t>
            </a:r>
            <a:endParaRPr lang="zh-CN" altLang="en-US" dirty="0">
              <a:solidFill>
                <a:srgbClr val="FCC818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4975856" y="2967858"/>
            <a:ext cx="2240280" cy="9220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5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谢谢！</a:t>
            </a:r>
            <a:endParaRPr lang="zh-CN" altLang="en-US" sz="54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48000">
              <a:schemeClr val="accent4">
                <a:lumMod val="60000"/>
                <a:lumOff val="40000"/>
              </a:schemeClr>
            </a:gs>
            <a:gs pos="97000">
              <a:srgbClr val="F8A221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Box 3"/>
          <p:cNvSpPr>
            <a:spLocks noChangeArrowheads="1"/>
          </p:cNvSpPr>
          <p:nvPr/>
        </p:nvSpPr>
        <p:spPr bwMode="auto">
          <a:xfrm>
            <a:off x="5319803" y="2967800"/>
            <a:ext cx="1551305" cy="922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algn="ctr">
              <a:buFont typeface="Arial" panose="020B0604020202020204" pitchFamily="34" charset="0"/>
              <a:buNone/>
              <a:defRPr/>
            </a:pPr>
            <a:r>
              <a:rPr lang="en-US" sz="5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SSD</a:t>
            </a:r>
            <a:endParaRPr lang="en-US" sz="54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AutoShape 1"/>
          <p:cNvSpPr/>
          <p:nvPr/>
        </p:nvSpPr>
        <p:spPr bwMode="auto">
          <a:xfrm>
            <a:off x="333280" y="616739"/>
            <a:ext cx="5175250" cy="544512"/>
          </a:xfrm>
          <a:custGeom>
            <a:avLst/>
            <a:gdLst>
              <a:gd name="T0" fmla="*/ 2147483646 w 21600"/>
              <a:gd name="T1" fmla="*/ 2147483646 h 21600"/>
              <a:gd name="T2" fmla="*/ 2147483646 w 21600"/>
              <a:gd name="T3" fmla="*/ 2147483646 h 21600"/>
              <a:gd name="T4" fmla="*/ 2147483646 w 21600"/>
              <a:gd name="T5" fmla="*/ 2147483646 h 21600"/>
              <a:gd name="T6" fmla="*/ 2147483646 w 21600"/>
              <a:gd name="T7" fmla="*/ 2147483646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5719" tIns="45719" rIns="45719" bIns="45719"/>
          <a:lstStyle>
            <a:lvl1pPr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基于</a:t>
            </a:r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Tensorflow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的</a:t>
            </a:r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SSD</a:t>
            </a:r>
            <a:endParaRPr lang="en-US" altLang="zh-CN" sz="1800" b="1" dirty="0" smtClean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206200" y="1679678"/>
            <a:ext cx="294957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运行官方</a:t>
            </a:r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demo</a:t>
            </a: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206200" y="2787118"/>
            <a:ext cx="593344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类别：人、马、车、自行车等共</a:t>
            </a:r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20</a:t>
            </a: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类</a:t>
            </a:r>
            <a:endParaRPr lang="zh-CN" altLang="en-US" sz="2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206200" y="3947898"/>
            <a:ext cx="491744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测试模型：</a:t>
            </a:r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ssd_300_vgg.ckpt</a:t>
            </a:r>
            <a:endParaRPr lang="en-US" altLang="zh-CN" sz="2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grpId="0" nodeType="after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100"/>
                            </p:stCondLst>
                            <p:childTnLst>
                              <p:par>
                                <p:cTn id="10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600"/>
                            </p:stCondLst>
                            <p:childTnLst>
                              <p:par>
                                <p:cTn id="14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100"/>
                            </p:stCondLst>
                            <p:childTnLst>
                              <p:par>
                                <p:cTn id="18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bldLvl="0" animBg="1" autoUpdateAnimBg="0"/>
      <p:bldP spid="12" grpId="0"/>
      <p:bldP spid="5" grpId="0"/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48155" y="29210"/>
            <a:ext cx="8774430" cy="67379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rcRect r="8915"/>
          <a:stretch>
            <a:fillRect/>
          </a:stretch>
        </p:blipFill>
        <p:spPr>
          <a:xfrm>
            <a:off x="1116330" y="18415"/>
            <a:ext cx="9629140" cy="66840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1229512" y="2315647"/>
            <a:ext cx="9135745" cy="32302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200000"/>
              </a:lnSpc>
            </a:pPr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数据集：</a:t>
            </a:r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10000</a:t>
            </a: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张</a:t>
            </a:r>
            <a:endParaRPr lang="zh-CN" altLang="en-US" sz="2800" dirty="0" smtClean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200000"/>
              </a:lnSpc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2.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类别：人、自行车、三轮车、摩托车、车、车牌等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6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200000"/>
              </a:lnSpc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图片尺寸：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500x500 .jpg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格式</a:t>
            </a:r>
            <a:endParaRPr lang="en-US" altLang="zh-CN" sz="2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200000"/>
              </a:lnSpc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AutoShape 1"/>
          <p:cNvSpPr/>
          <p:nvPr/>
        </p:nvSpPr>
        <p:spPr bwMode="auto">
          <a:xfrm>
            <a:off x="333280" y="616739"/>
            <a:ext cx="5175250" cy="544512"/>
          </a:xfrm>
          <a:custGeom>
            <a:avLst/>
            <a:gdLst>
              <a:gd name="T0" fmla="*/ 2147483646 w 21600"/>
              <a:gd name="T1" fmla="*/ 2147483646 h 21600"/>
              <a:gd name="T2" fmla="*/ 2147483646 w 21600"/>
              <a:gd name="T3" fmla="*/ 2147483646 h 21600"/>
              <a:gd name="T4" fmla="*/ 2147483646 w 21600"/>
              <a:gd name="T5" fmla="*/ 2147483646 h 21600"/>
              <a:gd name="T6" fmla="*/ 2147483646 w 21600"/>
              <a:gd name="T7" fmla="*/ 2147483646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5719" tIns="45719" rIns="45719" bIns="45719"/>
          <a:lstStyle>
            <a:lvl1pPr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基于</a:t>
            </a:r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Tensorflow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的</a:t>
            </a:r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SSD</a:t>
            </a:r>
            <a:endParaRPr lang="en-US" altLang="zh-CN" sz="1800" b="1" dirty="0" smtClean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229060" y="1695553"/>
            <a:ext cx="33832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训练自己的数据集：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grpId="0" nodeType="after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100"/>
                            </p:stCondLst>
                            <p:childTnLst>
                              <p:par>
                                <p:cTn id="10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600"/>
                            </p:stCondLst>
                            <p:childTnLst>
                              <p:par>
                                <p:cTn id="14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bldLvl="0" animBg="1" autoUpdateAnimBg="0"/>
      <p:bldP spid="2" grpId="0"/>
      <p:bldP spid="1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rcRect l="1361" t="2326" b="1739"/>
          <a:stretch>
            <a:fillRect/>
          </a:stretch>
        </p:blipFill>
        <p:spPr>
          <a:xfrm>
            <a:off x="4425315" y="-60325"/>
            <a:ext cx="6993890" cy="687959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31575" y="1945743"/>
            <a:ext cx="230314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step</a:t>
            </a: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50000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031575" y="3118588"/>
            <a:ext cx="231584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loss</a:t>
            </a: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20</a:t>
            </a: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左右</a:t>
            </a:r>
            <a:endParaRPr lang="zh-CN" altLang="en-US" sz="2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031575" y="4060928"/>
            <a:ext cx="2316480" cy="13836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可能的原因：</a:t>
            </a:r>
            <a:endParaRPr lang="zh-CN" altLang="en-US" sz="2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数据集太少，</a:t>
            </a:r>
            <a:endParaRPr lang="zh-CN" altLang="en-US" sz="2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应扩大数据集</a:t>
            </a:r>
            <a:endParaRPr lang="zh-CN" altLang="en-US" sz="2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25400" y="217805"/>
            <a:ext cx="6017260" cy="61061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rcRect l="8032" t="9943" r="9380" b="7081"/>
          <a:stretch>
            <a:fillRect/>
          </a:stretch>
        </p:blipFill>
        <p:spPr>
          <a:xfrm>
            <a:off x="5991860" y="217805"/>
            <a:ext cx="6088380" cy="61169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TEMPLATE_TOPIC_ID" val="2869567"/>
  <p:tag name="KSO_WM_TEMPLATE_OUTLINE_ID" val="15"/>
  <p:tag name="KSO_WM_TEMPLATE_SCENE_ID" val="1"/>
  <p:tag name="KSO_WM_TEMPLATE_JOB_ID" val="2"/>
  <p:tag name="KSO_WM_TEMPLATE_TOPIC_DEFAULT" val="1"/>
</p:tagLst>
</file>

<file path=ppt/theme/theme1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493</Words>
  <Application>WPS 演示</Application>
  <PresentationFormat>自定义</PresentationFormat>
  <Paragraphs>78</Paragraphs>
  <Slides>20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8" baseType="lpstr">
      <vt:lpstr>Arial</vt:lpstr>
      <vt:lpstr>宋体</vt:lpstr>
      <vt:lpstr>Wingdings</vt:lpstr>
      <vt:lpstr>微软雅黑</vt:lpstr>
      <vt:lpstr>Calibri</vt:lpstr>
      <vt:lpstr>Arial Unicode MS</vt:lpstr>
      <vt:lpstr>Calibri Light</vt:lpstr>
      <vt:lpstr>第一PPT，www.1ppt.com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彩色扁平化</dc:title>
  <dc:creator>第一PPT</dc:creator>
  <cp:keywords>www.1ppt.com</cp:keywords>
  <cp:lastModifiedBy>古寻</cp:lastModifiedBy>
  <cp:revision>332</cp:revision>
  <dcterms:created xsi:type="dcterms:W3CDTF">2014-08-08T03:06:00Z</dcterms:created>
  <dcterms:modified xsi:type="dcterms:W3CDTF">2018-10-25T13:02:01Z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RubyTemplateID">
    <vt:lpwstr>2</vt:lpwstr>
  </property>
  <property fmtid="{D5CDD505-2E9C-101B-9397-08002B2CF9AE}" pid="3" name="KSOProductBuildVer">
    <vt:lpwstr>2052-10.1.0.7520</vt:lpwstr>
  </property>
</Properties>
</file>